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EB Garamond Medium" panose="00000600000000000000" pitchFamily="2" charset="0"/>
      <p:regular r:id="rId14"/>
    </p:embeddedFont>
    <p:embeddedFont>
      <p:font typeface="EB Garamond Medium Bold"/>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9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9566729" cy="1164227"/>
            <a:chOff x="0" y="0"/>
            <a:chExt cx="3489969" cy="424713"/>
          </a:xfrm>
        </p:grpSpPr>
        <p:sp>
          <p:nvSpPr>
            <p:cNvPr id="3" name="Freeform 3"/>
            <p:cNvSpPr/>
            <p:nvPr/>
          </p:nvSpPr>
          <p:spPr>
            <a:xfrm>
              <a:off x="0" y="0"/>
              <a:ext cx="3489968" cy="424713"/>
            </a:xfrm>
            <a:custGeom>
              <a:avLst/>
              <a:gdLst/>
              <a:ahLst/>
              <a:cxnLst/>
              <a:rect l="l" t="t" r="r" b="b"/>
              <a:pathLst>
                <a:path w="3489968" h="424713">
                  <a:moveTo>
                    <a:pt x="0" y="0"/>
                  </a:moveTo>
                  <a:lnTo>
                    <a:pt x="3489968" y="0"/>
                  </a:lnTo>
                  <a:lnTo>
                    <a:pt x="3489968"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11223716" y="1610814"/>
            <a:ext cx="5019584" cy="6375797"/>
            <a:chOff x="0" y="0"/>
            <a:chExt cx="1827997" cy="2321893"/>
          </a:xfrm>
        </p:grpSpPr>
        <p:sp>
          <p:nvSpPr>
            <p:cNvPr id="5" name="Freeform 5"/>
            <p:cNvSpPr/>
            <p:nvPr/>
          </p:nvSpPr>
          <p:spPr>
            <a:xfrm>
              <a:off x="0" y="0"/>
              <a:ext cx="1827997" cy="2321893"/>
            </a:xfrm>
            <a:custGeom>
              <a:avLst/>
              <a:gdLst/>
              <a:ahLst/>
              <a:cxnLst/>
              <a:rect l="l" t="t" r="r" b="b"/>
              <a:pathLst>
                <a:path w="1827997" h="2321893">
                  <a:moveTo>
                    <a:pt x="0" y="0"/>
                  </a:moveTo>
                  <a:lnTo>
                    <a:pt x="1827997" y="0"/>
                  </a:lnTo>
                  <a:lnTo>
                    <a:pt x="1827997" y="2321893"/>
                  </a:lnTo>
                  <a:lnTo>
                    <a:pt x="0" y="2321893"/>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a:stretch>
            <a:fillRect/>
          </a:stretch>
        </p:blipFill>
        <p:spPr>
          <a:xfrm>
            <a:off x="11968087" y="2192927"/>
            <a:ext cx="4765070" cy="6375797"/>
          </a:xfrm>
          <a:prstGeom prst="rect">
            <a:avLst/>
          </a:prstGeom>
        </p:spPr>
      </p:pic>
      <p:sp>
        <p:nvSpPr>
          <p:cNvPr id="7" name="TextBox 7"/>
          <p:cNvSpPr txBox="1"/>
          <p:nvPr/>
        </p:nvSpPr>
        <p:spPr>
          <a:xfrm>
            <a:off x="2038350" y="1119641"/>
            <a:ext cx="7547429" cy="887095"/>
          </a:xfrm>
          <a:prstGeom prst="rect">
            <a:avLst/>
          </a:prstGeom>
        </p:spPr>
        <p:txBody>
          <a:bodyPr lIns="0" tIns="0" rIns="0" bIns="0" rtlCol="0" anchor="t">
            <a:spAutoFit/>
          </a:bodyPr>
          <a:lstStyle/>
          <a:p>
            <a:pPr algn="ctr">
              <a:lnSpc>
                <a:spcPts val="7279"/>
              </a:lnSpc>
            </a:pPr>
            <a:r>
              <a:rPr lang="en-US" sz="5199" dirty="0">
                <a:solidFill>
                  <a:srgbClr val="FFFFFF"/>
                </a:solidFill>
                <a:latin typeface="EB Garamond Medium"/>
              </a:rPr>
              <a:t>2</a:t>
            </a:r>
            <a:r>
              <a:rPr lang="en-US" sz="5199" baseline="30000" dirty="0">
                <a:solidFill>
                  <a:srgbClr val="FFFFFF"/>
                </a:solidFill>
                <a:latin typeface="EB Garamond Medium"/>
              </a:rPr>
              <a:t>nd</a:t>
            </a:r>
            <a:r>
              <a:rPr lang="en-US" sz="5199" dirty="0">
                <a:solidFill>
                  <a:srgbClr val="FFFFFF"/>
                </a:solidFill>
                <a:latin typeface="EB Garamond Medium"/>
              </a:rPr>
              <a:t> Century Project</a:t>
            </a:r>
          </a:p>
        </p:txBody>
      </p:sp>
      <p:sp>
        <p:nvSpPr>
          <p:cNvPr id="8" name="TextBox 8"/>
          <p:cNvSpPr txBox="1"/>
          <p:nvPr/>
        </p:nvSpPr>
        <p:spPr>
          <a:xfrm>
            <a:off x="1028700" y="2418715"/>
            <a:ext cx="9566729" cy="2974148"/>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The historic Scotland Church was founded in 1905 by Black residents of the Scotland community in Potomac, Maryland. Over the years, the church has served as a pillar of the Black community of Scotland, providing a space for Sunday worship, Bible study, community meetings, food distribution, and addiction recovery meetings.  </a:t>
            </a:r>
          </a:p>
        </p:txBody>
      </p:sp>
      <p:sp>
        <p:nvSpPr>
          <p:cNvPr id="9" name="TextBox 9"/>
          <p:cNvSpPr txBox="1"/>
          <p:nvPr/>
        </p:nvSpPr>
        <p:spPr>
          <a:xfrm>
            <a:off x="1028700" y="5595620"/>
            <a:ext cx="9566729" cy="4474558"/>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The church also played a key role as a tutoring hall in the 1960s “Save Our Scotland” (S.O.S.) campaign that aimed to protect the enclave of Scotland after it was designated as an urban renewal area. To prevent the community from being encroached upon by real estate developers, Scotland residents organized a grassroots campaign that resulted in the construction of new homes. The Scotland African Methodist Episcopal Zion congregation has survived over one hundred years as a testament to the power of community.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486326" y="2577113"/>
            <a:ext cx="7743419" cy="5132773"/>
            <a:chOff x="0" y="0"/>
            <a:chExt cx="4148937" cy="2750149"/>
          </a:xfrm>
        </p:grpSpPr>
        <p:sp>
          <p:nvSpPr>
            <p:cNvPr id="5" name="Freeform 5"/>
            <p:cNvSpPr/>
            <p:nvPr/>
          </p:nvSpPr>
          <p:spPr>
            <a:xfrm>
              <a:off x="0" y="0"/>
              <a:ext cx="4148937" cy="2750149"/>
            </a:xfrm>
            <a:custGeom>
              <a:avLst/>
              <a:gdLst/>
              <a:ahLst/>
              <a:cxnLst/>
              <a:rect l="l" t="t" r="r" b="b"/>
              <a:pathLst>
                <a:path w="4148937" h="2750149">
                  <a:moveTo>
                    <a:pt x="0" y="0"/>
                  </a:moveTo>
                  <a:lnTo>
                    <a:pt x="4148937" y="0"/>
                  </a:lnTo>
                  <a:lnTo>
                    <a:pt x="4148937" y="2750149"/>
                  </a:lnTo>
                  <a:lnTo>
                    <a:pt x="0" y="2750149"/>
                  </a:lnTo>
                  <a:close/>
                </a:path>
              </a:pathLst>
            </a:custGeom>
            <a:solidFill>
              <a:srgbClr val="48185D"/>
            </a:solidFill>
          </p:spPr>
          <p:txBody>
            <a:bodyPr/>
            <a:lstStyle/>
            <a:p>
              <a:endParaRPr lang="en-US"/>
            </a:p>
          </p:txBody>
        </p:sp>
      </p:grpSp>
      <p:grpSp>
        <p:nvGrpSpPr>
          <p:cNvPr id="6" name="Group 6"/>
          <p:cNvGrpSpPr/>
          <p:nvPr/>
        </p:nvGrpSpPr>
        <p:grpSpPr>
          <a:xfrm>
            <a:off x="9990914" y="2577113"/>
            <a:ext cx="7743419" cy="5162279"/>
            <a:chOff x="0" y="0"/>
            <a:chExt cx="4148937" cy="2765958"/>
          </a:xfrm>
        </p:grpSpPr>
        <p:sp>
          <p:nvSpPr>
            <p:cNvPr id="7" name="Freeform 7"/>
            <p:cNvSpPr/>
            <p:nvPr/>
          </p:nvSpPr>
          <p:spPr>
            <a:xfrm>
              <a:off x="0" y="0"/>
              <a:ext cx="4148937" cy="2765958"/>
            </a:xfrm>
            <a:custGeom>
              <a:avLst/>
              <a:gdLst/>
              <a:ahLst/>
              <a:cxnLst/>
              <a:rect l="l" t="t" r="r" b="b"/>
              <a:pathLst>
                <a:path w="4148937" h="2765958">
                  <a:moveTo>
                    <a:pt x="0" y="0"/>
                  </a:moveTo>
                  <a:lnTo>
                    <a:pt x="4148937" y="0"/>
                  </a:lnTo>
                  <a:lnTo>
                    <a:pt x="4148937" y="2765958"/>
                  </a:lnTo>
                  <a:lnTo>
                    <a:pt x="0" y="2765958"/>
                  </a:lnTo>
                  <a:close/>
                </a:path>
              </a:pathLst>
            </a:custGeom>
            <a:solidFill>
              <a:srgbClr val="48185D"/>
            </a:solidFill>
          </p:spPr>
          <p:txBody>
            <a:bodyPr/>
            <a:lstStyle/>
            <a:p>
              <a:endParaRPr lang="en-US"/>
            </a:p>
          </p:txBody>
        </p:sp>
      </p:grpSp>
      <p:pic>
        <p:nvPicPr>
          <p:cNvPr id="8" name="Picture 8"/>
          <p:cNvPicPr>
            <a:picLocks noChangeAspect="1"/>
          </p:cNvPicPr>
          <p:nvPr/>
        </p:nvPicPr>
        <p:blipFill>
          <a:blip r:embed="rId2"/>
          <a:srcRect/>
          <a:stretch>
            <a:fillRect/>
          </a:stretch>
        </p:blipFill>
        <p:spPr>
          <a:xfrm>
            <a:off x="1028700" y="2914955"/>
            <a:ext cx="7743419" cy="5162279"/>
          </a:xfrm>
          <a:prstGeom prst="rect">
            <a:avLst/>
          </a:prstGeom>
        </p:spPr>
      </p:pic>
      <p:pic>
        <p:nvPicPr>
          <p:cNvPr id="9" name="Picture 9"/>
          <p:cNvPicPr>
            <a:picLocks noChangeAspect="1"/>
          </p:cNvPicPr>
          <p:nvPr/>
        </p:nvPicPr>
        <p:blipFill>
          <a:blip r:embed="rId3"/>
          <a:srcRect/>
          <a:stretch>
            <a:fillRect/>
          </a:stretch>
        </p:blipFill>
        <p:spPr>
          <a:xfrm>
            <a:off x="9515881" y="2914955"/>
            <a:ext cx="7743419" cy="5162279"/>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Groundbreaking</a:t>
            </a:r>
          </a:p>
        </p:txBody>
      </p:sp>
      <p:sp>
        <p:nvSpPr>
          <p:cNvPr id="11" name="TextBox 11"/>
          <p:cNvSpPr txBox="1"/>
          <p:nvPr/>
        </p:nvSpPr>
        <p:spPr>
          <a:xfrm>
            <a:off x="486326" y="8601110"/>
            <a:ext cx="17248007" cy="967105"/>
          </a:xfrm>
          <a:prstGeom prst="rect">
            <a:avLst/>
          </a:prstGeom>
        </p:spPr>
        <p:txBody>
          <a:bodyPr lIns="0" tIns="0" rIns="0" bIns="0" rtlCol="0" anchor="t">
            <a:spAutoFit/>
          </a:bodyPr>
          <a:lstStyle/>
          <a:p>
            <a:pPr algn="just">
              <a:lnSpc>
                <a:spcPts val="3919"/>
              </a:lnSpc>
              <a:spcBef>
                <a:spcPct val="0"/>
              </a:spcBef>
            </a:pPr>
            <a:r>
              <a:rPr lang="en-US" sz="2799" dirty="0">
                <a:solidFill>
                  <a:srgbClr val="48185D"/>
                </a:solidFill>
                <a:latin typeface="EB Garamond Medium"/>
              </a:rPr>
              <a:t>The inaugural groundbreaking of the 2nd Century Project was held on Saturday, July 9</a:t>
            </a:r>
            <a:r>
              <a:rPr lang="en-US" sz="2799" baseline="30000" dirty="0">
                <a:solidFill>
                  <a:srgbClr val="48185D"/>
                </a:solidFill>
                <a:latin typeface="EB Garamond Medium"/>
              </a:rPr>
              <a:t>th</a:t>
            </a:r>
            <a:r>
              <a:rPr lang="en-US" sz="2799" dirty="0">
                <a:solidFill>
                  <a:srgbClr val="48185D"/>
                </a:solidFill>
                <a:latin typeface="EB Garamond Medium"/>
              </a:rPr>
              <a:t>, 2022. This marks the beginning of Phase 1 of the campaign to restore, regenerate, and rejuvenate the historic Scotland A.M.E. Zion Church.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17898"/>
            <a:ext cx="16230600" cy="1164227"/>
            <a:chOff x="0" y="0"/>
            <a:chExt cx="5920967" cy="424713"/>
          </a:xfrm>
        </p:grpSpPr>
        <p:sp>
          <p:nvSpPr>
            <p:cNvPr id="3" name="Freeform 3"/>
            <p:cNvSpPr/>
            <p:nvPr/>
          </p:nvSpPr>
          <p:spPr>
            <a:xfrm>
              <a:off x="0" y="0"/>
              <a:ext cx="5920967" cy="424713"/>
            </a:xfrm>
            <a:custGeom>
              <a:avLst/>
              <a:gdLst/>
              <a:ahLst/>
              <a:cxnLst/>
              <a:rect l="l" t="t" r="r" b="b"/>
              <a:pathLst>
                <a:path w="5920967" h="424713">
                  <a:moveTo>
                    <a:pt x="0" y="0"/>
                  </a:moveTo>
                  <a:lnTo>
                    <a:pt x="5920967" y="0"/>
                  </a:lnTo>
                  <a:lnTo>
                    <a:pt x="5920967"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3713991" y="4972059"/>
            <a:ext cx="10860017" cy="4067489"/>
            <a:chOff x="0" y="0"/>
            <a:chExt cx="6131755" cy="2296575"/>
          </a:xfrm>
        </p:grpSpPr>
        <p:sp>
          <p:nvSpPr>
            <p:cNvPr id="5" name="Freeform 5"/>
            <p:cNvSpPr/>
            <p:nvPr/>
          </p:nvSpPr>
          <p:spPr>
            <a:xfrm>
              <a:off x="0" y="0"/>
              <a:ext cx="6131756" cy="2296575"/>
            </a:xfrm>
            <a:custGeom>
              <a:avLst/>
              <a:gdLst/>
              <a:ahLst/>
              <a:cxnLst/>
              <a:rect l="l" t="t" r="r" b="b"/>
              <a:pathLst>
                <a:path w="6131756" h="2296575">
                  <a:moveTo>
                    <a:pt x="0" y="0"/>
                  </a:moveTo>
                  <a:lnTo>
                    <a:pt x="6131756" y="0"/>
                  </a:lnTo>
                  <a:lnTo>
                    <a:pt x="6131756" y="2296575"/>
                  </a:lnTo>
                  <a:lnTo>
                    <a:pt x="0" y="2296575"/>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a:stretch>
            <a:fillRect/>
          </a:stretch>
        </p:blipFill>
        <p:spPr>
          <a:xfrm>
            <a:off x="3432810" y="5191774"/>
            <a:ext cx="10860017" cy="4066526"/>
          </a:xfrm>
          <a:prstGeom prst="rect">
            <a:avLst/>
          </a:prstGeom>
        </p:spPr>
      </p:pic>
      <p:sp>
        <p:nvSpPr>
          <p:cNvPr id="7" name="TextBox 7"/>
          <p:cNvSpPr txBox="1"/>
          <p:nvPr/>
        </p:nvSpPr>
        <p:spPr>
          <a:xfrm>
            <a:off x="1028700" y="2383164"/>
            <a:ext cx="16230600" cy="2350770"/>
          </a:xfrm>
          <a:prstGeom prst="rect">
            <a:avLst/>
          </a:prstGeom>
        </p:spPr>
        <p:txBody>
          <a:bodyPr lIns="0" tIns="0" rIns="0" bIns="0" rtlCol="0" anchor="t">
            <a:spAutoFit/>
          </a:bodyPr>
          <a:lstStyle/>
          <a:p>
            <a:pPr marL="582930" lvl="1" indent="-291465" algn="just">
              <a:lnSpc>
                <a:spcPts val="3779"/>
              </a:lnSpc>
              <a:buFont typeface="Arial"/>
              <a:buChar char="•"/>
            </a:pPr>
            <a:r>
              <a:rPr lang="en-US" sz="2700">
                <a:solidFill>
                  <a:srgbClr val="48185D"/>
                </a:solidFill>
                <a:latin typeface="EB Garamond Medium Bold"/>
              </a:rPr>
              <a:t>AFRO: </a:t>
            </a:r>
            <a:r>
              <a:rPr lang="en-US" sz="2700" u="sng">
                <a:solidFill>
                  <a:srgbClr val="48185D"/>
                </a:solidFill>
                <a:latin typeface="EB Garamond Medium"/>
              </a:rPr>
              <a:t>#FaithWorks: Scotland AME Zion Church Groundbreaking Ceremony</a:t>
            </a:r>
          </a:p>
          <a:p>
            <a:pPr marL="582930" lvl="1" indent="-291465" algn="just">
              <a:lnSpc>
                <a:spcPts val="3779"/>
              </a:lnSpc>
              <a:buFont typeface="Arial"/>
              <a:buChar char="•"/>
            </a:pPr>
            <a:r>
              <a:rPr lang="en-US" sz="2700">
                <a:solidFill>
                  <a:srgbClr val="48185D"/>
                </a:solidFill>
                <a:latin typeface="EB Garamond Medium Bold"/>
              </a:rPr>
              <a:t>Bethesda Beat: </a:t>
            </a:r>
            <a:r>
              <a:rPr lang="en-US" sz="2700" u="sng">
                <a:solidFill>
                  <a:srgbClr val="48185D"/>
                </a:solidFill>
                <a:latin typeface="EB Garamond Medium"/>
              </a:rPr>
              <a:t>'A day of praise': Historic African American church in Potomac readies for renovation</a:t>
            </a:r>
          </a:p>
          <a:p>
            <a:pPr marL="582930" lvl="1" indent="-291465" algn="just">
              <a:lnSpc>
                <a:spcPts val="3779"/>
              </a:lnSpc>
              <a:buFont typeface="Arial"/>
              <a:buChar char="•"/>
            </a:pPr>
            <a:r>
              <a:rPr lang="en-US" sz="2700">
                <a:solidFill>
                  <a:srgbClr val="48185D"/>
                </a:solidFill>
                <a:latin typeface="EB Garamond Medium Bold"/>
              </a:rPr>
              <a:t>Channel 4: </a:t>
            </a:r>
            <a:r>
              <a:rPr lang="en-US" sz="2700" u="sng">
                <a:solidFill>
                  <a:srgbClr val="48185D"/>
                </a:solidFill>
                <a:latin typeface="EB Garamond Medium"/>
              </a:rPr>
              <a:t>Scotland AME Zion Church Breaks Ground in Potomac</a:t>
            </a:r>
          </a:p>
          <a:p>
            <a:pPr marL="582930" lvl="1" indent="-291465" algn="just">
              <a:lnSpc>
                <a:spcPts val="3779"/>
              </a:lnSpc>
              <a:buFont typeface="Arial"/>
              <a:buChar char="•"/>
            </a:pPr>
            <a:r>
              <a:rPr lang="en-US" sz="2700">
                <a:solidFill>
                  <a:srgbClr val="48185D"/>
                </a:solidFill>
                <a:latin typeface="EB Garamond Medium Bold"/>
              </a:rPr>
              <a:t>Channel 4: </a:t>
            </a:r>
            <a:r>
              <a:rPr lang="en-US" sz="2700" u="sng">
                <a:solidFill>
                  <a:srgbClr val="48185D"/>
                </a:solidFill>
                <a:latin typeface="EB Garamond Medium"/>
              </a:rPr>
              <a:t>Community Rebuilding Historic Maryland Church Damaged by Flood</a:t>
            </a:r>
          </a:p>
          <a:p>
            <a:pPr marL="582930" lvl="1" indent="-291465" algn="just">
              <a:lnSpc>
                <a:spcPts val="3779"/>
              </a:lnSpc>
              <a:buFont typeface="Arial"/>
              <a:buChar char="•"/>
            </a:pPr>
            <a:r>
              <a:rPr lang="en-US" sz="2700">
                <a:solidFill>
                  <a:srgbClr val="48185D"/>
                </a:solidFill>
                <a:latin typeface="EB Garamond Medium Bold"/>
              </a:rPr>
              <a:t>DCist: </a:t>
            </a:r>
            <a:r>
              <a:rPr lang="en-US" sz="2700" u="sng">
                <a:solidFill>
                  <a:srgbClr val="48185D"/>
                </a:solidFill>
                <a:latin typeface="EB Garamond Medium"/>
              </a:rPr>
              <a:t>This Historic Church Taught Black Children During Segregation. Now, It's Getting A New Building</a:t>
            </a:r>
          </a:p>
        </p:txBody>
      </p:sp>
      <p:sp>
        <p:nvSpPr>
          <p:cNvPr id="8" name="TextBox 8"/>
          <p:cNvSpPr txBox="1"/>
          <p:nvPr/>
        </p:nvSpPr>
        <p:spPr>
          <a:xfrm>
            <a:off x="1147850" y="1108839"/>
            <a:ext cx="7855857"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Press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95600" y="2476500"/>
            <a:ext cx="11975756" cy="1657655"/>
            <a:chOff x="0" y="0"/>
            <a:chExt cx="4178710" cy="528872"/>
          </a:xfrm>
        </p:grpSpPr>
        <p:sp>
          <p:nvSpPr>
            <p:cNvPr id="3" name="Freeform 3"/>
            <p:cNvSpPr/>
            <p:nvPr/>
          </p:nvSpPr>
          <p:spPr>
            <a:xfrm>
              <a:off x="0" y="0"/>
              <a:ext cx="4178710" cy="528872"/>
            </a:xfrm>
            <a:custGeom>
              <a:avLst/>
              <a:gdLst/>
              <a:ahLst/>
              <a:cxnLst/>
              <a:rect l="l" t="t" r="r" b="b"/>
              <a:pathLst>
                <a:path w="4178710" h="528872">
                  <a:moveTo>
                    <a:pt x="0" y="0"/>
                  </a:moveTo>
                  <a:lnTo>
                    <a:pt x="4178710" y="0"/>
                  </a:lnTo>
                  <a:lnTo>
                    <a:pt x="4178710" y="528872"/>
                  </a:lnTo>
                  <a:lnTo>
                    <a:pt x="0" y="528872"/>
                  </a:lnTo>
                  <a:close/>
                </a:path>
              </a:pathLst>
            </a:custGeom>
            <a:solidFill>
              <a:srgbClr val="48185D"/>
            </a:solidFill>
          </p:spPr>
          <p:txBody>
            <a:bodyPr/>
            <a:lstStyle/>
            <a:p>
              <a:endParaRPr lang="en-US"/>
            </a:p>
          </p:txBody>
        </p:sp>
      </p:grpSp>
      <p:sp>
        <p:nvSpPr>
          <p:cNvPr id="4" name="TextBox 4"/>
          <p:cNvSpPr txBox="1"/>
          <p:nvPr/>
        </p:nvSpPr>
        <p:spPr>
          <a:xfrm>
            <a:off x="1028700" y="487533"/>
            <a:ext cx="16230600" cy="1811020"/>
          </a:xfrm>
          <a:prstGeom prst="rect">
            <a:avLst/>
          </a:prstGeom>
        </p:spPr>
        <p:txBody>
          <a:bodyPr lIns="0" tIns="0" rIns="0" bIns="0" rtlCol="0" anchor="t">
            <a:spAutoFit/>
          </a:bodyPr>
          <a:lstStyle/>
          <a:p>
            <a:pPr algn="ctr">
              <a:lnSpc>
                <a:spcPts val="7279"/>
              </a:lnSpc>
              <a:spcBef>
                <a:spcPct val="0"/>
              </a:spcBef>
            </a:pPr>
            <a:r>
              <a:rPr lang="en-US" sz="5199" dirty="0">
                <a:solidFill>
                  <a:srgbClr val="48185D"/>
                </a:solidFill>
                <a:latin typeface="EB Garamond Medium Bold"/>
              </a:rPr>
              <a:t>You can help fund the 2nd Century Project and ensure the future of the Scotland A.M.E. Zion Church.</a:t>
            </a:r>
          </a:p>
        </p:txBody>
      </p:sp>
      <p:sp>
        <p:nvSpPr>
          <p:cNvPr id="5" name="TextBox 5"/>
          <p:cNvSpPr txBox="1"/>
          <p:nvPr/>
        </p:nvSpPr>
        <p:spPr>
          <a:xfrm>
            <a:off x="2895600" y="2652747"/>
            <a:ext cx="11975756" cy="863763"/>
          </a:xfrm>
          <a:prstGeom prst="rect">
            <a:avLst/>
          </a:prstGeom>
        </p:spPr>
        <p:txBody>
          <a:bodyPr wrap="square" lIns="0" tIns="0" rIns="0" bIns="0" rtlCol="0" anchor="t">
            <a:spAutoFit/>
          </a:bodyPr>
          <a:lstStyle/>
          <a:p>
            <a:pPr algn="ctr">
              <a:lnSpc>
                <a:spcPts val="7279"/>
              </a:lnSpc>
              <a:spcBef>
                <a:spcPct val="0"/>
              </a:spcBef>
            </a:pPr>
            <a:r>
              <a:rPr lang="en-US" sz="4600" dirty="0">
                <a:solidFill>
                  <a:srgbClr val="FFFFFF"/>
                </a:solidFill>
                <a:latin typeface="EB Garamond Medium Bold"/>
              </a:rPr>
              <a:t>Help us reach our final </a:t>
            </a:r>
            <a:r>
              <a:rPr lang="en-US" sz="4600">
                <a:solidFill>
                  <a:srgbClr val="FFFFFF"/>
                </a:solidFill>
                <a:latin typeface="EB Garamond Medium Bold"/>
              </a:rPr>
              <a:t>funding gap!</a:t>
            </a:r>
            <a:endParaRPr lang="en-US" sz="4600" dirty="0">
              <a:solidFill>
                <a:srgbClr val="FFFFFF"/>
              </a:solidFill>
              <a:latin typeface="EB Garamond Medium Bold"/>
            </a:endParaRPr>
          </a:p>
        </p:txBody>
      </p:sp>
      <p:sp>
        <p:nvSpPr>
          <p:cNvPr id="6" name="TextBox 6"/>
          <p:cNvSpPr txBox="1"/>
          <p:nvPr/>
        </p:nvSpPr>
        <p:spPr>
          <a:xfrm>
            <a:off x="6669394" y="4221219"/>
            <a:ext cx="4949212" cy="3323590"/>
          </a:xfrm>
          <a:prstGeom prst="rect">
            <a:avLst/>
          </a:prstGeom>
        </p:spPr>
        <p:txBody>
          <a:bodyPr lIns="0" tIns="0" rIns="0" bIns="0" rtlCol="0" anchor="t">
            <a:spAutoFit/>
          </a:bodyPr>
          <a:lstStyle/>
          <a:p>
            <a:pPr algn="ctr">
              <a:lnSpc>
                <a:spcPts val="7279"/>
              </a:lnSpc>
            </a:pPr>
            <a:r>
              <a:rPr lang="en-US" sz="5199">
                <a:solidFill>
                  <a:srgbClr val="48185D"/>
                </a:solidFill>
                <a:latin typeface="EB Garamond Medium Bold"/>
              </a:rPr>
              <a:t>WAYS TO GIVE</a:t>
            </a:r>
          </a:p>
          <a:p>
            <a:pPr algn="ctr">
              <a:lnSpc>
                <a:spcPts val="6439"/>
              </a:lnSpc>
            </a:pPr>
            <a:r>
              <a:rPr lang="en-US" sz="4599">
                <a:solidFill>
                  <a:srgbClr val="48185D"/>
                </a:solidFill>
                <a:latin typeface="EB Garamond Medium Bold"/>
              </a:rPr>
              <a:t>- </a:t>
            </a:r>
            <a:r>
              <a:rPr lang="en-US" sz="4599" u="sng">
                <a:solidFill>
                  <a:srgbClr val="48185D"/>
                </a:solidFill>
                <a:latin typeface="EB Garamond Medium"/>
              </a:rPr>
              <a:t>Givelify</a:t>
            </a:r>
          </a:p>
          <a:p>
            <a:pPr algn="ctr">
              <a:lnSpc>
                <a:spcPts val="6439"/>
              </a:lnSpc>
            </a:pPr>
            <a:r>
              <a:rPr lang="en-US" sz="4599">
                <a:solidFill>
                  <a:srgbClr val="48185D"/>
                </a:solidFill>
                <a:latin typeface="EB Garamond Medium"/>
              </a:rPr>
              <a:t>- </a:t>
            </a:r>
            <a:r>
              <a:rPr lang="en-US" sz="4599" u="sng">
                <a:solidFill>
                  <a:srgbClr val="48185D"/>
                </a:solidFill>
                <a:latin typeface="EB Garamond Medium"/>
              </a:rPr>
              <a:t>GoFundMe</a:t>
            </a:r>
          </a:p>
          <a:p>
            <a:pPr algn="ctr">
              <a:lnSpc>
                <a:spcPts val="6439"/>
              </a:lnSpc>
              <a:spcBef>
                <a:spcPct val="0"/>
              </a:spcBef>
            </a:pPr>
            <a:r>
              <a:rPr lang="en-US" sz="4599">
                <a:solidFill>
                  <a:srgbClr val="48185D"/>
                </a:solidFill>
                <a:latin typeface="EB Garamond Medium"/>
              </a:rPr>
              <a:t>- Mail a check to: </a:t>
            </a:r>
          </a:p>
        </p:txBody>
      </p:sp>
      <p:sp>
        <p:nvSpPr>
          <p:cNvPr id="7" name="TextBox 7"/>
          <p:cNvSpPr txBox="1"/>
          <p:nvPr/>
        </p:nvSpPr>
        <p:spPr>
          <a:xfrm>
            <a:off x="4948277" y="7459085"/>
            <a:ext cx="8601200" cy="2397760"/>
          </a:xfrm>
          <a:prstGeom prst="rect">
            <a:avLst/>
          </a:prstGeom>
        </p:spPr>
        <p:txBody>
          <a:bodyPr lIns="0" tIns="0" rIns="0" bIns="0" rtlCol="0" anchor="t">
            <a:spAutoFit/>
          </a:bodyPr>
          <a:lstStyle/>
          <a:p>
            <a:pPr algn="ctr">
              <a:lnSpc>
                <a:spcPts val="6439"/>
              </a:lnSpc>
            </a:pPr>
            <a:r>
              <a:rPr lang="en-US" sz="4599">
                <a:solidFill>
                  <a:srgbClr val="48185D"/>
                </a:solidFill>
                <a:latin typeface="EB Garamond Medium"/>
              </a:rPr>
              <a:t> Scotland A.M.E. Zion Church</a:t>
            </a:r>
          </a:p>
          <a:p>
            <a:pPr algn="ctr">
              <a:lnSpc>
                <a:spcPts val="6439"/>
              </a:lnSpc>
            </a:pPr>
            <a:r>
              <a:rPr lang="en-US" sz="4599">
                <a:solidFill>
                  <a:srgbClr val="48185D"/>
                </a:solidFill>
                <a:latin typeface="EB Garamond Medium"/>
              </a:rPr>
              <a:t>10902 Seven Locks Road</a:t>
            </a:r>
          </a:p>
          <a:p>
            <a:pPr algn="ctr">
              <a:lnSpc>
                <a:spcPts val="6439"/>
              </a:lnSpc>
              <a:spcBef>
                <a:spcPct val="0"/>
              </a:spcBef>
            </a:pPr>
            <a:r>
              <a:rPr lang="en-US" sz="4599">
                <a:solidFill>
                  <a:srgbClr val="48185D"/>
                </a:solidFill>
                <a:latin typeface="EB Garamond Medium"/>
              </a:rPr>
              <a:t>Potomac, MD 20854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50667" y="463900"/>
            <a:ext cx="8050209" cy="1164227"/>
            <a:chOff x="0" y="0"/>
            <a:chExt cx="2936738" cy="424713"/>
          </a:xfrm>
        </p:grpSpPr>
        <p:sp>
          <p:nvSpPr>
            <p:cNvPr id="3" name="Freeform 3"/>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925411" y="362762"/>
            <a:ext cx="8037407" cy="2430517"/>
            <a:chOff x="0" y="0"/>
            <a:chExt cx="2927007" cy="885129"/>
          </a:xfrm>
        </p:grpSpPr>
        <p:sp>
          <p:nvSpPr>
            <p:cNvPr id="5" name="Freeform 5"/>
            <p:cNvSpPr/>
            <p:nvPr/>
          </p:nvSpPr>
          <p:spPr>
            <a:xfrm>
              <a:off x="0" y="0"/>
              <a:ext cx="2927007" cy="885129"/>
            </a:xfrm>
            <a:custGeom>
              <a:avLst/>
              <a:gdLst/>
              <a:ahLst/>
              <a:cxnLst/>
              <a:rect l="l" t="t" r="r" b="b"/>
              <a:pathLst>
                <a:path w="2927007" h="885129">
                  <a:moveTo>
                    <a:pt x="0" y="0"/>
                  </a:moveTo>
                  <a:lnTo>
                    <a:pt x="2927007" y="0"/>
                  </a:lnTo>
                  <a:lnTo>
                    <a:pt x="2927007" y="885129"/>
                  </a:lnTo>
                  <a:lnTo>
                    <a:pt x="0" y="885129"/>
                  </a:lnTo>
                  <a:close/>
                </a:path>
              </a:pathLst>
            </a:custGeom>
            <a:solidFill>
              <a:srgbClr val="48185D"/>
            </a:solidFill>
          </p:spPr>
          <p:txBody>
            <a:bodyPr/>
            <a:lstStyle/>
            <a:p>
              <a:endParaRPr lang="en-US"/>
            </a:p>
          </p:txBody>
        </p:sp>
      </p:grpSp>
      <p:grpSp>
        <p:nvGrpSpPr>
          <p:cNvPr id="7" name="Group 7"/>
          <p:cNvGrpSpPr/>
          <p:nvPr/>
        </p:nvGrpSpPr>
        <p:grpSpPr>
          <a:xfrm>
            <a:off x="1036064" y="3190199"/>
            <a:ext cx="7926754" cy="6330545"/>
            <a:chOff x="0" y="0"/>
            <a:chExt cx="2569669" cy="2052215"/>
          </a:xfrm>
        </p:grpSpPr>
        <p:sp>
          <p:nvSpPr>
            <p:cNvPr id="8" name="Freeform 8"/>
            <p:cNvSpPr/>
            <p:nvPr/>
          </p:nvSpPr>
          <p:spPr>
            <a:xfrm>
              <a:off x="0" y="0"/>
              <a:ext cx="2569669" cy="2052215"/>
            </a:xfrm>
            <a:custGeom>
              <a:avLst/>
              <a:gdLst/>
              <a:ahLst/>
              <a:cxnLst/>
              <a:rect l="l" t="t" r="r" b="b"/>
              <a:pathLst>
                <a:path w="2569669" h="2052215">
                  <a:moveTo>
                    <a:pt x="0" y="0"/>
                  </a:moveTo>
                  <a:lnTo>
                    <a:pt x="2569669" y="0"/>
                  </a:lnTo>
                  <a:lnTo>
                    <a:pt x="2569669" y="2052215"/>
                  </a:lnTo>
                  <a:lnTo>
                    <a:pt x="0" y="2052215"/>
                  </a:lnTo>
                  <a:close/>
                </a:path>
              </a:pathLst>
            </a:custGeom>
            <a:solidFill>
              <a:srgbClr val="48185D"/>
            </a:solidFill>
          </p:spPr>
          <p:txBody>
            <a:bodyPr/>
            <a:lstStyle/>
            <a:p>
              <a:endParaRPr lang="en-US"/>
            </a:p>
          </p:txBody>
        </p:sp>
      </p:grpSp>
      <p:pic>
        <p:nvPicPr>
          <p:cNvPr id="9" name="Picture 9"/>
          <p:cNvPicPr>
            <a:picLocks noChangeAspect="1"/>
          </p:cNvPicPr>
          <p:nvPr/>
        </p:nvPicPr>
        <p:blipFill>
          <a:blip r:embed="rId2"/>
          <a:srcRect/>
          <a:stretch>
            <a:fillRect/>
          </a:stretch>
        </p:blipFill>
        <p:spPr>
          <a:xfrm>
            <a:off x="621148" y="3593693"/>
            <a:ext cx="7926754" cy="6330545"/>
          </a:xfrm>
          <a:prstGeom prst="rect">
            <a:avLst/>
          </a:prstGeom>
        </p:spPr>
      </p:pic>
      <p:sp>
        <p:nvSpPr>
          <p:cNvPr id="10" name="TextBox 10"/>
          <p:cNvSpPr txBox="1"/>
          <p:nvPr/>
        </p:nvSpPr>
        <p:spPr>
          <a:xfrm>
            <a:off x="9547842" y="587461"/>
            <a:ext cx="7855857" cy="863600"/>
          </a:xfrm>
          <a:prstGeom prst="rect">
            <a:avLst/>
          </a:prstGeom>
        </p:spPr>
        <p:txBody>
          <a:bodyPr lIns="0" tIns="0" rIns="0" bIns="0" rtlCol="0" anchor="t">
            <a:spAutoFit/>
          </a:bodyPr>
          <a:lstStyle/>
          <a:p>
            <a:pPr algn="ctr">
              <a:lnSpc>
                <a:spcPts val="7000"/>
              </a:lnSpc>
            </a:pPr>
            <a:r>
              <a:rPr lang="en-US" sz="5000">
                <a:solidFill>
                  <a:srgbClr val="FFFFFF"/>
                </a:solidFill>
                <a:latin typeface="EB Garamond Medium"/>
              </a:rPr>
              <a:t>Scotland A.M.E. Zion Church</a:t>
            </a:r>
          </a:p>
        </p:txBody>
      </p:sp>
      <p:sp>
        <p:nvSpPr>
          <p:cNvPr id="11" name="TextBox 11"/>
          <p:cNvSpPr txBox="1"/>
          <p:nvPr/>
        </p:nvSpPr>
        <p:spPr>
          <a:xfrm>
            <a:off x="9450667" y="1750288"/>
            <a:ext cx="8050209" cy="3207609"/>
          </a:xfrm>
          <a:prstGeom prst="rect">
            <a:avLst/>
          </a:prstGeom>
        </p:spPr>
        <p:txBody>
          <a:bodyPr lIns="0" tIns="0" rIns="0" bIns="0" rtlCol="0" anchor="t">
            <a:spAutoFit/>
          </a:bodyPr>
          <a:lstStyle/>
          <a:p>
            <a:pPr algn="just">
              <a:lnSpc>
                <a:spcPts val="3640"/>
              </a:lnSpc>
            </a:pPr>
            <a:r>
              <a:rPr lang="en-US" sz="2600" dirty="0">
                <a:solidFill>
                  <a:srgbClr val="48185D"/>
                </a:solidFill>
                <a:latin typeface="EB Garamond Medium"/>
              </a:rPr>
              <a:t>When the Scotland Church was first founded in 1905, it was known as the Warner Church and conducted services in a local home. In 1915, the church officially joined the African Methodist Episcopal (A.M.E.) Zion denomination and changed its name to recognize this affiliation. The cornerstone for the original church building reflects the name change and the date it was laid: September 14, 1924.  </a:t>
            </a:r>
          </a:p>
        </p:txBody>
      </p:sp>
      <p:sp>
        <p:nvSpPr>
          <p:cNvPr id="12" name="TextBox 12"/>
          <p:cNvSpPr txBox="1"/>
          <p:nvPr/>
        </p:nvSpPr>
        <p:spPr>
          <a:xfrm>
            <a:off x="9450667" y="5443030"/>
            <a:ext cx="8050209" cy="2724785"/>
          </a:xfrm>
          <a:prstGeom prst="rect">
            <a:avLst/>
          </a:prstGeom>
        </p:spPr>
        <p:txBody>
          <a:bodyPr lIns="0" tIns="0" rIns="0" bIns="0" rtlCol="0" anchor="t">
            <a:spAutoFit/>
          </a:bodyPr>
          <a:lstStyle/>
          <a:p>
            <a:pPr algn="just">
              <a:lnSpc>
                <a:spcPts val="3640"/>
              </a:lnSpc>
              <a:spcBef>
                <a:spcPct val="0"/>
              </a:spcBef>
            </a:pPr>
            <a:r>
              <a:rPr lang="en-US" sz="2600" dirty="0">
                <a:solidFill>
                  <a:srgbClr val="48185D"/>
                </a:solidFill>
                <a:latin typeface="EB Garamond Medium"/>
              </a:rPr>
              <a:t>This building was constructed in its entirety by local church members and comprises a wooden frame with German siding and stained-glass windows in the pediment. When the congregation built an addition in the 1960s, again utilizing local residents for its construction, the original structure was used primarily for administrative functions.  </a:t>
            </a:r>
          </a:p>
        </p:txBody>
      </p:sp>
      <p:sp>
        <p:nvSpPr>
          <p:cNvPr id="13" name="TextBox 13"/>
          <p:cNvSpPr txBox="1"/>
          <p:nvPr/>
        </p:nvSpPr>
        <p:spPr>
          <a:xfrm>
            <a:off x="9450667" y="8221371"/>
            <a:ext cx="8050209" cy="1810385"/>
          </a:xfrm>
          <a:prstGeom prst="rect">
            <a:avLst/>
          </a:prstGeom>
        </p:spPr>
        <p:txBody>
          <a:bodyPr lIns="0" tIns="0" rIns="0" bIns="0" rtlCol="0" anchor="t">
            <a:spAutoFit/>
          </a:bodyPr>
          <a:lstStyle/>
          <a:p>
            <a:pPr algn="just">
              <a:lnSpc>
                <a:spcPts val="3640"/>
              </a:lnSpc>
              <a:spcBef>
                <a:spcPct val="0"/>
              </a:spcBef>
            </a:pPr>
            <a:r>
              <a:rPr lang="en-US" sz="2600">
                <a:solidFill>
                  <a:srgbClr val="48185D"/>
                </a:solidFill>
                <a:latin typeface="EB Garamond Medium"/>
              </a:rPr>
              <a:t>Scotland A.M.E. Zion Church is registered as a State Historic Site by the Maryland Historical Trust and is the only historic building remaining in the Scotland community.</a:t>
            </a:r>
          </a:p>
        </p:txBody>
      </p:sp>
      <p:pic>
        <p:nvPicPr>
          <p:cNvPr id="15" name="Picture 14" descr="Text&#10;&#10;Description automatically generated">
            <a:extLst>
              <a:ext uri="{FF2B5EF4-FFF2-40B4-BE49-F238E27FC236}">
                <a16:creationId xmlns:a16="http://schemas.microsoft.com/office/drawing/2014/main" id="{0C3BFBC9-8C2A-1CA7-2A3C-923108F37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295" y="604965"/>
            <a:ext cx="2490497" cy="1865469"/>
          </a:xfrm>
          <a:prstGeom prst="rect">
            <a:avLst/>
          </a:prstGeom>
        </p:spPr>
      </p:pic>
      <p:pic>
        <p:nvPicPr>
          <p:cNvPr id="17" name="Picture 16" descr="A group of children in a classroom&#10;&#10;Description automatically generated with medium confidence">
            <a:extLst>
              <a:ext uri="{FF2B5EF4-FFF2-40B4-BE49-F238E27FC236}">
                <a16:creationId xmlns:a16="http://schemas.microsoft.com/office/drawing/2014/main" id="{8D556995-FCE1-E3AD-F457-B9EAE4878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885" y="591110"/>
            <a:ext cx="2548156" cy="1879324"/>
          </a:xfrm>
          <a:prstGeom prst="rect">
            <a:avLst/>
          </a:prstGeom>
        </p:spPr>
      </p:pic>
      <p:pic>
        <p:nvPicPr>
          <p:cNvPr id="19" name="Picture 18" descr="A group of people posing for a photo&#10;&#10;Description automatically generated with medium confidence">
            <a:extLst>
              <a:ext uri="{FF2B5EF4-FFF2-40B4-BE49-F238E27FC236}">
                <a16:creationId xmlns:a16="http://schemas.microsoft.com/office/drawing/2014/main" id="{A6C83A97-9A9F-BAAC-FE46-1152638806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00" y="604965"/>
            <a:ext cx="2786702" cy="18793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61662"/>
            <a:ext cx="7967713" cy="1164227"/>
            <a:chOff x="0" y="0"/>
            <a:chExt cx="2906643" cy="424713"/>
          </a:xfrm>
        </p:grpSpPr>
        <p:sp>
          <p:nvSpPr>
            <p:cNvPr id="3" name="Freeform 3"/>
            <p:cNvSpPr/>
            <p:nvPr/>
          </p:nvSpPr>
          <p:spPr>
            <a:xfrm>
              <a:off x="0" y="0"/>
              <a:ext cx="2906643" cy="424713"/>
            </a:xfrm>
            <a:custGeom>
              <a:avLst/>
              <a:gdLst/>
              <a:ahLst/>
              <a:cxnLst/>
              <a:rect l="l" t="t" r="r" b="b"/>
              <a:pathLst>
                <a:path w="2906643" h="424713">
                  <a:moveTo>
                    <a:pt x="0" y="0"/>
                  </a:moveTo>
                  <a:lnTo>
                    <a:pt x="2906643" y="0"/>
                  </a:lnTo>
                  <a:lnTo>
                    <a:pt x="2906643"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9799463" y="2325889"/>
            <a:ext cx="7459837" cy="5635222"/>
            <a:chOff x="0" y="0"/>
            <a:chExt cx="2900866" cy="2191338"/>
          </a:xfrm>
        </p:grpSpPr>
        <p:sp>
          <p:nvSpPr>
            <p:cNvPr id="5" name="Freeform 5"/>
            <p:cNvSpPr/>
            <p:nvPr/>
          </p:nvSpPr>
          <p:spPr>
            <a:xfrm>
              <a:off x="0" y="0"/>
              <a:ext cx="2900866" cy="2191338"/>
            </a:xfrm>
            <a:custGeom>
              <a:avLst/>
              <a:gdLst/>
              <a:ahLst/>
              <a:cxnLst/>
              <a:rect l="l" t="t" r="r" b="b"/>
              <a:pathLst>
                <a:path w="2900866" h="2191338">
                  <a:moveTo>
                    <a:pt x="0" y="0"/>
                  </a:moveTo>
                  <a:lnTo>
                    <a:pt x="2900866" y="0"/>
                  </a:lnTo>
                  <a:lnTo>
                    <a:pt x="2900866" y="2191338"/>
                  </a:lnTo>
                  <a:lnTo>
                    <a:pt x="0" y="2191338"/>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a:stretch>
            <a:fillRect/>
          </a:stretch>
        </p:blipFill>
        <p:spPr>
          <a:xfrm>
            <a:off x="9374969" y="2804388"/>
            <a:ext cx="7427844" cy="5635222"/>
          </a:xfrm>
          <a:prstGeom prst="rect">
            <a:avLst/>
          </a:prstGeom>
        </p:spPr>
      </p:pic>
      <p:sp>
        <p:nvSpPr>
          <p:cNvPr id="7" name="TextBox 7"/>
          <p:cNvSpPr txBox="1"/>
          <p:nvPr/>
        </p:nvSpPr>
        <p:spPr>
          <a:xfrm>
            <a:off x="1238842" y="1252603"/>
            <a:ext cx="7547429"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Scotland Community</a:t>
            </a:r>
          </a:p>
        </p:txBody>
      </p:sp>
      <p:sp>
        <p:nvSpPr>
          <p:cNvPr id="8" name="TextBox 8"/>
          <p:cNvSpPr txBox="1"/>
          <p:nvPr/>
        </p:nvSpPr>
        <p:spPr>
          <a:xfrm>
            <a:off x="1028700" y="3014805"/>
            <a:ext cx="7967713" cy="5974969"/>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Scotland is a predominantly Black community located in Maryland’s Montgomery County along Seven Locks Road in Potomac. The community was founded in March of 1880, when formerly enslaved people purchased land and built homes; descendants of the first Scotland families still live in the community today. Scotland became a self-sustaining community with a Rosenwald School, built in 1927. Although Scotland’s economy was primarily agricultural originally, residents moved to other forms of employment as Montgomery County’s agriculture waned in the beginning of the 20th century.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3491" y="1028700"/>
            <a:ext cx="8050209" cy="1164227"/>
            <a:chOff x="0" y="0"/>
            <a:chExt cx="2936738" cy="424713"/>
          </a:xfrm>
        </p:grpSpPr>
        <p:sp>
          <p:nvSpPr>
            <p:cNvPr id="3" name="Freeform 3"/>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1146254" y="1028700"/>
            <a:ext cx="7153074" cy="5722459"/>
            <a:chOff x="0" y="0"/>
            <a:chExt cx="2318860" cy="1855088"/>
          </a:xfrm>
        </p:grpSpPr>
        <p:sp>
          <p:nvSpPr>
            <p:cNvPr id="5" name="Freeform 5"/>
            <p:cNvSpPr/>
            <p:nvPr/>
          </p:nvSpPr>
          <p:spPr>
            <a:xfrm>
              <a:off x="0" y="0"/>
              <a:ext cx="2318860" cy="1855088"/>
            </a:xfrm>
            <a:custGeom>
              <a:avLst/>
              <a:gdLst/>
              <a:ahLst/>
              <a:cxnLst/>
              <a:rect l="l" t="t" r="r" b="b"/>
              <a:pathLst>
                <a:path w="2318860" h="1855088">
                  <a:moveTo>
                    <a:pt x="0" y="0"/>
                  </a:moveTo>
                  <a:lnTo>
                    <a:pt x="2318860" y="0"/>
                  </a:lnTo>
                  <a:lnTo>
                    <a:pt x="2318860" y="1855088"/>
                  </a:lnTo>
                  <a:lnTo>
                    <a:pt x="0" y="1855088"/>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a:stretch>
            <a:fillRect/>
          </a:stretch>
        </p:blipFill>
        <p:spPr>
          <a:xfrm>
            <a:off x="1598913" y="1409293"/>
            <a:ext cx="7153074" cy="5722459"/>
          </a:xfrm>
          <a:prstGeom prst="rect">
            <a:avLst/>
          </a:prstGeom>
        </p:spPr>
      </p:pic>
      <p:sp>
        <p:nvSpPr>
          <p:cNvPr id="7" name="TextBox 7"/>
          <p:cNvSpPr txBox="1"/>
          <p:nvPr/>
        </p:nvSpPr>
        <p:spPr>
          <a:xfrm>
            <a:off x="9450667" y="1152260"/>
            <a:ext cx="7855857" cy="863600"/>
          </a:xfrm>
          <a:prstGeom prst="rect">
            <a:avLst/>
          </a:prstGeom>
        </p:spPr>
        <p:txBody>
          <a:bodyPr lIns="0" tIns="0" rIns="0" bIns="0" rtlCol="0" anchor="t">
            <a:spAutoFit/>
          </a:bodyPr>
          <a:lstStyle/>
          <a:p>
            <a:pPr algn="ctr">
              <a:lnSpc>
                <a:spcPts val="7000"/>
              </a:lnSpc>
            </a:pPr>
            <a:r>
              <a:rPr lang="en-US" sz="5000">
                <a:solidFill>
                  <a:srgbClr val="FFFFFF"/>
                </a:solidFill>
                <a:latin typeface="EB Garamond Medium"/>
              </a:rPr>
              <a:t>"Save Our Scotland"</a:t>
            </a:r>
          </a:p>
        </p:txBody>
      </p:sp>
      <p:sp>
        <p:nvSpPr>
          <p:cNvPr id="8" name="TextBox 8"/>
          <p:cNvSpPr txBox="1"/>
          <p:nvPr/>
        </p:nvSpPr>
        <p:spPr>
          <a:xfrm>
            <a:off x="9353491" y="2707867"/>
            <a:ext cx="8050209" cy="6439263"/>
          </a:xfrm>
          <a:prstGeom prst="rect">
            <a:avLst/>
          </a:prstGeom>
        </p:spPr>
        <p:txBody>
          <a:bodyPr lIns="0" tIns="0" rIns="0" bIns="0" rtlCol="0" anchor="t">
            <a:spAutoFit/>
          </a:bodyPr>
          <a:lstStyle/>
          <a:p>
            <a:pPr algn="just">
              <a:lnSpc>
                <a:spcPts val="3640"/>
              </a:lnSpc>
              <a:spcBef>
                <a:spcPct val="0"/>
              </a:spcBef>
            </a:pPr>
            <a:r>
              <a:rPr lang="en-US" sz="2600" dirty="0">
                <a:solidFill>
                  <a:srgbClr val="48185D"/>
                </a:solidFill>
                <a:latin typeface="EB Garamond Medium"/>
              </a:rPr>
              <a:t>In the 1950s and early 1960s, housing and commercial development and the expansion of Cabin John Park took over much of the Scotland land, which was denied access to public water and sewer due to discriminatory public policies. In response, Scotland residents created the “Save Our Scotland” (“S.O.S.”) committee in February of 1965, initiating a plan of action to protect and preserve the community. The committee organized trash cleaning activities, tutoring programs, and secured direct water and sewage lines to Scotland. “Save Our Scotland” committee members later formed a nonprofit organization, Scotland Community Development, that advocated for a rent-supplement program to the U.S. Senate and worked with the Suburban Maryland Fair Housing Authority to pass fair-housing legislation.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88200" y="1028700"/>
            <a:ext cx="8050209" cy="7048841"/>
            <a:chOff x="0" y="0"/>
            <a:chExt cx="2631784" cy="2304416"/>
          </a:xfrm>
        </p:grpSpPr>
        <p:sp>
          <p:nvSpPr>
            <p:cNvPr id="3" name="Freeform 3"/>
            <p:cNvSpPr/>
            <p:nvPr/>
          </p:nvSpPr>
          <p:spPr>
            <a:xfrm>
              <a:off x="0" y="0"/>
              <a:ext cx="2631784" cy="2304416"/>
            </a:xfrm>
            <a:custGeom>
              <a:avLst/>
              <a:gdLst/>
              <a:ahLst/>
              <a:cxnLst/>
              <a:rect l="l" t="t" r="r" b="b"/>
              <a:pathLst>
                <a:path w="2631784" h="2304416">
                  <a:moveTo>
                    <a:pt x="0" y="0"/>
                  </a:moveTo>
                  <a:lnTo>
                    <a:pt x="2631784" y="0"/>
                  </a:lnTo>
                  <a:lnTo>
                    <a:pt x="2631784" y="2304416"/>
                  </a:lnTo>
                  <a:lnTo>
                    <a:pt x="0" y="2304416"/>
                  </a:lnTo>
                  <a:close/>
                </a:path>
              </a:pathLst>
            </a:custGeom>
            <a:solidFill>
              <a:srgbClr val="48185D"/>
            </a:solidFill>
          </p:spPr>
          <p:txBody>
            <a:bodyPr/>
            <a:lstStyle/>
            <a:p>
              <a:endParaRPr lang="en-US"/>
            </a:p>
          </p:txBody>
        </p:sp>
      </p:grpSp>
      <p:grpSp>
        <p:nvGrpSpPr>
          <p:cNvPr id="4" name="Group 4"/>
          <p:cNvGrpSpPr/>
          <p:nvPr/>
        </p:nvGrpSpPr>
        <p:grpSpPr>
          <a:xfrm>
            <a:off x="829129" y="1028700"/>
            <a:ext cx="8050209" cy="1164227"/>
            <a:chOff x="0" y="0"/>
            <a:chExt cx="2936738" cy="424713"/>
          </a:xfrm>
        </p:grpSpPr>
        <p:sp>
          <p:nvSpPr>
            <p:cNvPr id="5" name="Freeform 5"/>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a:stretch>
            <a:fillRect/>
          </a:stretch>
        </p:blipFill>
        <p:spPr>
          <a:xfrm>
            <a:off x="9405049" y="1610814"/>
            <a:ext cx="8050209" cy="7048841"/>
          </a:xfrm>
          <a:prstGeom prst="rect">
            <a:avLst/>
          </a:prstGeom>
        </p:spPr>
      </p:pic>
      <p:sp>
        <p:nvSpPr>
          <p:cNvPr id="7" name="TextBox 7"/>
          <p:cNvSpPr txBox="1"/>
          <p:nvPr/>
        </p:nvSpPr>
        <p:spPr>
          <a:xfrm>
            <a:off x="926304" y="1119641"/>
            <a:ext cx="7855857"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A.M.E. Zion Church</a:t>
            </a:r>
          </a:p>
        </p:txBody>
      </p:sp>
      <p:sp>
        <p:nvSpPr>
          <p:cNvPr id="8" name="TextBox 8"/>
          <p:cNvSpPr txBox="1"/>
          <p:nvPr/>
        </p:nvSpPr>
        <p:spPr>
          <a:xfrm>
            <a:off x="829129" y="2392204"/>
            <a:ext cx="8050209" cy="6434005"/>
          </a:xfrm>
          <a:prstGeom prst="rect">
            <a:avLst/>
          </a:prstGeom>
        </p:spPr>
        <p:txBody>
          <a:bodyPr lIns="0" tIns="0" rIns="0" bIns="0" rtlCol="0" anchor="t">
            <a:spAutoFit/>
          </a:bodyPr>
          <a:lstStyle/>
          <a:p>
            <a:pPr algn="just">
              <a:lnSpc>
                <a:spcPts val="4199"/>
              </a:lnSpc>
              <a:spcBef>
                <a:spcPct val="0"/>
              </a:spcBef>
            </a:pPr>
            <a:r>
              <a:rPr lang="en-US" sz="2999" dirty="0">
                <a:solidFill>
                  <a:srgbClr val="48185D"/>
                </a:solidFill>
                <a:latin typeface="EB Garamond Medium"/>
              </a:rPr>
              <a:t>The African Methodist Episcopal Zion Church was founded in New York City in 1796 and organized in the South after the Civil War. A.M.E. Zion churches were built in response to discrimination against Black parishioners at majority white churches. The A.M.E. Zion denomination was organized by African American descendants of enslaved people, serving as a religious home for African Americans in cities around the United States.  Past members of the A.M.E. Zion Church include Frederick Douglass, Harriet Tubman, Sojourner Truth, and Paul Robeson.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9237" y="1028700"/>
            <a:ext cx="5019584" cy="6375797"/>
            <a:chOff x="0" y="0"/>
            <a:chExt cx="1827997" cy="2321893"/>
          </a:xfrm>
        </p:grpSpPr>
        <p:sp>
          <p:nvSpPr>
            <p:cNvPr id="3" name="Freeform 3"/>
            <p:cNvSpPr/>
            <p:nvPr/>
          </p:nvSpPr>
          <p:spPr>
            <a:xfrm>
              <a:off x="0" y="0"/>
              <a:ext cx="1827997" cy="2321893"/>
            </a:xfrm>
            <a:custGeom>
              <a:avLst/>
              <a:gdLst/>
              <a:ahLst/>
              <a:cxnLst/>
              <a:rect l="l" t="t" r="r" b="b"/>
              <a:pathLst>
                <a:path w="1827997" h="2321893">
                  <a:moveTo>
                    <a:pt x="0" y="0"/>
                  </a:moveTo>
                  <a:lnTo>
                    <a:pt x="1827997" y="0"/>
                  </a:lnTo>
                  <a:lnTo>
                    <a:pt x="1827997" y="2321893"/>
                  </a:lnTo>
                  <a:lnTo>
                    <a:pt x="0" y="2321893"/>
                  </a:lnTo>
                  <a:close/>
                </a:path>
              </a:pathLst>
            </a:custGeom>
            <a:solidFill>
              <a:srgbClr val="48185D"/>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l="29207" r="29207"/>
          <a:stretch/>
        </p:blipFill>
        <p:spPr>
          <a:xfrm>
            <a:off x="1938309" y="1610814"/>
            <a:ext cx="4686904" cy="6339671"/>
          </a:xfrm>
          <a:prstGeom prst="rect">
            <a:avLst/>
          </a:prstGeom>
        </p:spPr>
      </p:pic>
      <p:grpSp>
        <p:nvGrpSpPr>
          <p:cNvPr id="5" name="Group 5"/>
          <p:cNvGrpSpPr/>
          <p:nvPr/>
        </p:nvGrpSpPr>
        <p:grpSpPr>
          <a:xfrm>
            <a:off x="9526179" y="8821329"/>
            <a:ext cx="5246370" cy="873941"/>
            <a:chOff x="0" y="0"/>
            <a:chExt cx="1913890" cy="318816"/>
          </a:xfrm>
        </p:grpSpPr>
        <p:sp>
          <p:nvSpPr>
            <p:cNvPr id="6" name="Freeform 6"/>
            <p:cNvSpPr/>
            <p:nvPr/>
          </p:nvSpPr>
          <p:spPr>
            <a:xfrm>
              <a:off x="0" y="0"/>
              <a:ext cx="1913890" cy="318816"/>
            </a:xfrm>
            <a:custGeom>
              <a:avLst/>
              <a:gdLst/>
              <a:ahLst/>
              <a:cxnLst/>
              <a:rect l="l" t="t" r="r" b="b"/>
              <a:pathLst>
                <a:path w="1913890" h="318816">
                  <a:moveTo>
                    <a:pt x="0" y="0"/>
                  </a:moveTo>
                  <a:lnTo>
                    <a:pt x="1913890" y="0"/>
                  </a:lnTo>
                  <a:lnTo>
                    <a:pt x="1913890" y="318816"/>
                  </a:lnTo>
                  <a:lnTo>
                    <a:pt x="0" y="318816"/>
                  </a:lnTo>
                  <a:close/>
                </a:path>
              </a:pathLst>
            </a:custGeom>
            <a:solidFill>
              <a:srgbClr val="48185D"/>
            </a:solidFill>
          </p:spPr>
          <p:txBody>
            <a:bodyPr/>
            <a:lstStyle/>
            <a:p>
              <a:endParaRPr lang="en-US"/>
            </a:p>
          </p:txBody>
        </p:sp>
      </p:grpSp>
      <p:sp>
        <p:nvSpPr>
          <p:cNvPr id="7" name="TextBox 7"/>
          <p:cNvSpPr txBox="1"/>
          <p:nvPr/>
        </p:nvSpPr>
        <p:spPr>
          <a:xfrm>
            <a:off x="8124260" y="2311950"/>
            <a:ext cx="8050209" cy="4434205"/>
          </a:xfrm>
          <a:prstGeom prst="rect">
            <a:avLst/>
          </a:prstGeom>
        </p:spPr>
        <p:txBody>
          <a:bodyPr lIns="0" tIns="0" rIns="0" bIns="0" rtlCol="0" anchor="t">
            <a:spAutoFit/>
          </a:bodyPr>
          <a:lstStyle/>
          <a:p>
            <a:pPr algn="just">
              <a:lnSpc>
                <a:spcPts val="3919"/>
              </a:lnSpc>
            </a:pPr>
            <a:r>
              <a:rPr lang="en-US" sz="2799">
                <a:solidFill>
                  <a:srgbClr val="48185D"/>
                </a:solidFill>
                <a:latin typeface="EB Garamond Medium"/>
              </a:rPr>
              <a:t>In July 2019, a major storm caused flooding that damaged the original wood-frame structure, rendering it unsafe for church services. The congregation has been unable to use the building since and has been conducting services and programming both online and in other locations. Civil engineers have concluded that the church has been prone to flooding due to a long-ago decision by local officials, who built Seven Locks Road on higher ground just beyond the church’s front door.  </a:t>
            </a:r>
          </a:p>
        </p:txBody>
      </p:sp>
      <p:sp>
        <p:nvSpPr>
          <p:cNvPr id="8" name="TextBox 8"/>
          <p:cNvSpPr txBox="1"/>
          <p:nvPr/>
        </p:nvSpPr>
        <p:spPr>
          <a:xfrm>
            <a:off x="8124260" y="6850930"/>
            <a:ext cx="8050209" cy="1462405"/>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Efforts are underway to restore this historic landmark and to build a new, sturdier home for the congregation. You can help. </a:t>
            </a:r>
          </a:p>
        </p:txBody>
      </p:sp>
      <p:sp>
        <p:nvSpPr>
          <p:cNvPr id="9" name="TextBox 9"/>
          <p:cNvSpPr txBox="1"/>
          <p:nvPr/>
        </p:nvSpPr>
        <p:spPr>
          <a:xfrm>
            <a:off x="9642900" y="8998585"/>
            <a:ext cx="5012928" cy="471805"/>
          </a:xfrm>
          <a:prstGeom prst="rect">
            <a:avLst/>
          </a:prstGeom>
        </p:spPr>
        <p:txBody>
          <a:bodyPr lIns="0" tIns="0" rIns="0" bIns="0" rtlCol="0" anchor="t">
            <a:spAutoFit/>
          </a:bodyPr>
          <a:lstStyle/>
          <a:p>
            <a:pPr algn="ctr">
              <a:lnSpc>
                <a:spcPts val="3920"/>
              </a:lnSpc>
            </a:pPr>
            <a:r>
              <a:rPr lang="en-US" sz="2800" u="sng" dirty="0">
                <a:solidFill>
                  <a:srgbClr val="FFFFFF"/>
                </a:solidFill>
                <a:latin typeface="EB Garamond Medium"/>
              </a:rPr>
              <a:t>See Scotland Church flood damage</a:t>
            </a:r>
          </a:p>
        </p:txBody>
      </p:sp>
      <p:grpSp>
        <p:nvGrpSpPr>
          <p:cNvPr id="10" name="Group 10"/>
          <p:cNvGrpSpPr/>
          <p:nvPr/>
        </p:nvGrpSpPr>
        <p:grpSpPr>
          <a:xfrm>
            <a:off x="8124260" y="1028700"/>
            <a:ext cx="8050209" cy="1164227"/>
            <a:chOff x="0" y="0"/>
            <a:chExt cx="2936738" cy="424713"/>
          </a:xfrm>
        </p:grpSpPr>
        <p:sp>
          <p:nvSpPr>
            <p:cNvPr id="11" name="Freeform 11"/>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txBody>
            <a:bodyPr/>
            <a:lstStyle/>
            <a:p>
              <a:endParaRPr lang="en-US"/>
            </a:p>
          </p:txBody>
        </p:sp>
      </p:grpSp>
      <p:sp>
        <p:nvSpPr>
          <p:cNvPr id="12" name="TextBox 12"/>
          <p:cNvSpPr txBox="1"/>
          <p:nvPr/>
        </p:nvSpPr>
        <p:spPr>
          <a:xfrm>
            <a:off x="8221436" y="1119641"/>
            <a:ext cx="7855857"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Flooding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17898"/>
            <a:ext cx="16230600" cy="1164227"/>
            <a:chOff x="0" y="0"/>
            <a:chExt cx="5920967" cy="424713"/>
          </a:xfrm>
        </p:grpSpPr>
        <p:sp>
          <p:nvSpPr>
            <p:cNvPr id="3" name="Freeform 3"/>
            <p:cNvSpPr/>
            <p:nvPr/>
          </p:nvSpPr>
          <p:spPr>
            <a:xfrm>
              <a:off x="0" y="0"/>
              <a:ext cx="5920967" cy="424713"/>
            </a:xfrm>
            <a:custGeom>
              <a:avLst/>
              <a:gdLst/>
              <a:ahLst/>
              <a:cxnLst/>
              <a:rect l="l" t="t" r="r" b="b"/>
              <a:pathLst>
                <a:path w="5920967" h="424713">
                  <a:moveTo>
                    <a:pt x="0" y="0"/>
                  </a:moveTo>
                  <a:lnTo>
                    <a:pt x="5920967" y="0"/>
                  </a:lnTo>
                  <a:lnTo>
                    <a:pt x="5920967" y="424713"/>
                  </a:lnTo>
                  <a:lnTo>
                    <a:pt x="0" y="424713"/>
                  </a:lnTo>
                  <a:close/>
                </a:path>
              </a:pathLst>
            </a:custGeom>
            <a:solidFill>
              <a:srgbClr val="48185D"/>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5296239"/>
            <a:ext cx="354539" cy="530151"/>
          </a:xfrm>
          <a:prstGeom prst="rect">
            <a:avLst/>
          </a:prstGeom>
        </p:spPr>
      </p:pic>
      <p:sp>
        <p:nvSpPr>
          <p:cNvPr id="5" name="TextBox 5"/>
          <p:cNvSpPr txBox="1"/>
          <p:nvPr/>
        </p:nvSpPr>
        <p:spPr>
          <a:xfrm>
            <a:off x="1028700" y="2639325"/>
            <a:ext cx="16230600" cy="2453005"/>
          </a:xfrm>
          <a:prstGeom prst="rect">
            <a:avLst/>
          </a:prstGeom>
        </p:spPr>
        <p:txBody>
          <a:bodyPr lIns="0" tIns="0" rIns="0" bIns="0" rtlCol="0" anchor="t">
            <a:spAutoFit/>
          </a:bodyPr>
          <a:lstStyle/>
          <a:p>
            <a:pPr algn="just">
              <a:lnSpc>
                <a:spcPts val="3919"/>
              </a:lnSpc>
              <a:spcBef>
                <a:spcPct val="0"/>
              </a:spcBef>
            </a:pPr>
            <a:r>
              <a:rPr lang="en-US" sz="2799" dirty="0">
                <a:solidFill>
                  <a:srgbClr val="48185D"/>
                </a:solidFill>
                <a:latin typeface="EB Garamond Medium"/>
              </a:rPr>
              <a:t>A new campaign, the 2nd Century Project, is in place to both repair and preserve the historic significance of the church building, while also ensuring that the congregation has the resources to continue to maintain and grow its presence in the Scotland community. This three-phase campaign aims to raise funds to make the surrounding landscape and building flood-proof, restore the original church, and construct a new worship space that will nearly double the seating capacity.  </a:t>
            </a:r>
          </a:p>
        </p:txBody>
      </p:sp>
      <p:sp>
        <p:nvSpPr>
          <p:cNvPr id="6" name="TextBox 6"/>
          <p:cNvSpPr txBox="1"/>
          <p:nvPr/>
        </p:nvSpPr>
        <p:spPr>
          <a:xfrm>
            <a:off x="2133915" y="5354585"/>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1 - Restoration:</a:t>
            </a:r>
            <a:r>
              <a:rPr lang="en-US" sz="2799">
                <a:solidFill>
                  <a:srgbClr val="48185D"/>
                </a:solidFill>
                <a:latin typeface="EB Garamond Medium"/>
              </a:rPr>
              <a:t> We will rebuild the historic original structure, opened Sept. 14, 1924, to serve as a multi-use fellowship hall for the next 100 years. </a:t>
            </a:r>
          </a:p>
        </p:txBody>
      </p:sp>
      <p:sp>
        <p:nvSpPr>
          <p:cNvPr id="7" name="TextBox 7"/>
          <p:cNvSpPr txBox="1"/>
          <p:nvPr/>
        </p:nvSpPr>
        <p:spPr>
          <a:xfrm>
            <a:off x="2133915" y="6282566"/>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2 - Regeneration: </a:t>
            </a:r>
            <a:r>
              <a:rPr lang="en-US" sz="2799">
                <a:solidFill>
                  <a:srgbClr val="48185D"/>
                </a:solidFill>
                <a:latin typeface="EB Garamond Medium"/>
              </a:rPr>
              <a:t>We will re-grade the surrounding landscape for resiliency against climate change to mitigate the risk of future flooding. </a:t>
            </a:r>
          </a:p>
        </p:txBody>
      </p:sp>
      <p:sp>
        <p:nvSpPr>
          <p:cNvPr id="8" name="TextBox 8"/>
          <p:cNvSpPr txBox="1"/>
          <p:nvPr/>
        </p:nvSpPr>
        <p:spPr>
          <a:xfrm>
            <a:off x="2133915" y="7317543"/>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3 - Rejuvenation:</a:t>
            </a:r>
            <a:r>
              <a:rPr lang="en-US" sz="2799">
                <a:solidFill>
                  <a:srgbClr val="48185D"/>
                </a:solidFill>
                <a:latin typeface="EB Garamond Medium"/>
              </a:rPr>
              <a:t> We will construct a new state-of-the-art Scotland AME Zion Church to allow the congregation the opportunity to grow and serve its constituents into the next century. </a:t>
            </a:r>
          </a:p>
        </p:txBody>
      </p:sp>
      <p:sp>
        <p:nvSpPr>
          <p:cNvPr id="9" name="TextBox 9"/>
          <p:cNvSpPr txBox="1"/>
          <p:nvPr/>
        </p:nvSpPr>
        <p:spPr>
          <a:xfrm>
            <a:off x="1147850" y="1108839"/>
            <a:ext cx="7855857" cy="887095"/>
          </a:xfrm>
          <a:prstGeom prst="rect">
            <a:avLst/>
          </a:prstGeom>
        </p:spPr>
        <p:txBody>
          <a:bodyPr lIns="0" tIns="0" rIns="0" bIns="0" rtlCol="0" anchor="t">
            <a:spAutoFit/>
          </a:bodyPr>
          <a:lstStyle/>
          <a:p>
            <a:pPr>
              <a:lnSpc>
                <a:spcPts val="7279"/>
              </a:lnSpc>
            </a:pPr>
            <a:r>
              <a:rPr lang="en-US" sz="5199" dirty="0">
                <a:solidFill>
                  <a:srgbClr val="FFFFFF"/>
                </a:solidFill>
                <a:latin typeface="EB Garamond Medium"/>
              </a:rPr>
              <a:t>2</a:t>
            </a:r>
            <a:r>
              <a:rPr lang="en-US" sz="5199" baseline="30000" dirty="0">
                <a:solidFill>
                  <a:srgbClr val="FFFFFF"/>
                </a:solidFill>
                <a:latin typeface="EB Garamond Medium"/>
              </a:rPr>
              <a:t>nd</a:t>
            </a:r>
            <a:r>
              <a:rPr lang="en-US" sz="5199" dirty="0">
                <a:solidFill>
                  <a:srgbClr val="FFFFFF"/>
                </a:solidFill>
                <a:latin typeface="EB Garamond Medium"/>
              </a:rPr>
              <a:t> Century Project</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6330191"/>
            <a:ext cx="354539" cy="530151"/>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7365168"/>
            <a:ext cx="354539" cy="5301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486326" y="3017482"/>
            <a:ext cx="8083297" cy="4245139"/>
            <a:chOff x="0" y="0"/>
            <a:chExt cx="4138761" cy="2173570"/>
          </a:xfrm>
        </p:grpSpPr>
        <p:sp>
          <p:nvSpPr>
            <p:cNvPr id="5" name="Freeform 5"/>
            <p:cNvSpPr/>
            <p:nvPr/>
          </p:nvSpPr>
          <p:spPr>
            <a:xfrm>
              <a:off x="0" y="0"/>
              <a:ext cx="4138761" cy="2173570"/>
            </a:xfrm>
            <a:custGeom>
              <a:avLst/>
              <a:gdLst/>
              <a:ahLst/>
              <a:cxnLst/>
              <a:rect l="l" t="t" r="r" b="b"/>
              <a:pathLst>
                <a:path w="4138761" h="2173570">
                  <a:moveTo>
                    <a:pt x="0" y="0"/>
                  </a:moveTo>
                  <a:lnTo>
                    <a:pt x="4138761" y="0"/>
                  </a:lnTo>
                  <a:lnTo>
                    <a:pt x="4138761" y="2173570"/>
                  </a:lnTo>
                  <a:lnTo>
                    <a:pt x="0" y="2173570"/>
                  </a:lnTo>
                  <a:close/>
                </a:path>
              </a:pathLst>
            </a:custGeom>
            <a:solidFill>
              <a:srgbClr val="48185D"/>
            </a:solidFill>
          </p:spPr>
          <p:txBody>
            <a:bodyPr/>
            <a:lstStyle/>
            <a:p>
              <a:endParaRPr lang="en-US"/>
            </a:p>
          </p:txBody>
        </p:sp>
      </p:grpSp>
      <p:pic>
        <p:nvPicPr>
          <p:cNvPr id="6" name="Picture 6"/>
          <p:cNvPicPr>
            <a:picLocks noChangeAspect="1"/>
          </p:cNvPicPr>
          <p:nvPr/>
        </p:nvPicPr>
        <p:blipFill>
          <a:blip r:embed="rId2"/>
          <a:srcRect b="6661"/>
          <a:stretch>
            <a:fillRect/>
          </a:stretch>
        </p:blipFill>
        <p:spPr>
          <a:xfrm>
            <a:off x="793889" y="3319950"/>
            <a:ext cx="8072372" cy="4238242"/>
          </a:xfrm>
          <a:prstGeom prst="rect">
            <a:avLst/>
          </a:prstGeom>
        </p:spPr>
      </p:pic>
      <p:grpSp>
        <p:nvGrpSpPr>
          <p:cNvPr id="7" name="Group 7"/>
          <p:cNvGrpSpPr/>
          <p:nvPr/>
        </p:nvGrpSpPr>
        <p:grpSpPr>
          <a:xfrm>
            <a:off x="9661960" y="3024379"/>
            <a:ext cx="8072372" cy="4238242"/>
            <a:chOff x="0" y="0"/>
            <a:chExt cx="4133167" cy="2170039"/>
          </a:xfrm>
        </p:grpSpPr>
        <p:sp>
          <p:nvSpPr>
            <p:cNvPr id="8" name="Freeform 8"/>
            <p:cNvSpPr/>
            <p:nvPr/>
          </p:nvSpPr>
          <p:spPr>
            <a:xfrm>
              <a:off x="0" y="0"/>
              <a:ext cx="4133167" cy="2170039"/>
            </a:xfrm>
            <a:custGeom>
              <a:avLst/>
              <a:gdLst/>
              <a:ahLst/>
              <a:cxnLst/>
              <a:rect l="l" t="t" r="r" b="b"/>
              <a:pathLst>
                <a:path w="4133167" h="2170039">
                  <a:moveTo>
                    <a:pt x="0" y="0"/>
                  </a:moveTo>
                  <a:lnTo>
                    <a:pt x="4133167" y="0"/>
                  </a:lnTo>
                  <a:lnTo>
                    <a:pt x="4133167" y="2170039"/>
                  </a:lnTo>
                  <a:lnTo>
                    <a:pt x="0" y="2170039"/>
                  </a:lnTo>
                  <a:close/>
                </a:path>
              </a:pathLst>
            </a:custGeom>
            <a:solidFill>
              <a:srgbClr val="48185D"/>
            </a:solidFill>
          </p:spPr>
          <p:txBody>
            <a:bodyPr/>
            <a:lstStyle/>
            <a:p>
              <a:endParaRPr lang="en-US"/>
            </a:p>
          </p:txBody>
        </p:sp>
      </p:grpSp>
      <p:pic>
        <p:nvPicPr>
          <p:cNvPr id="9" name="Picture 9"/>
          <p:cNvPicPr>
            <a:picLocks noChangeAspect="1"/>
          </p:cNvPicPr>
          <p:nvPr/>
        </p:nvPicPr>
        <p:blipFill>
          <a:blip r:embed="rId3"/>
          <a:srcRect/>
          <a:stretch>
            <a:fillRect/>
          </a:stretch>
        </p:blipFill>
        <p:spPr>
          <a:xfrm>
            <a:off x="9324791" y="3319950"/>
            <a:ext cx="8072372" cy="4238242"/>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Restoration + Renovation Plans</a:t>
            </a:r>
          </a:p>
        </p:txBody>
      </p:sp>
      <p:sp>
        <p:nvSpPr>
          <p:cNvPr id="11" name="TextBox 11"/>
          <p:cNvSpPr txBox="1"/>
          <p:nvPr/>
        </p:nvSpPr>
        <p:spPr>
          <a:xfrm>
            <a:off x="956601" y="7960911"/>
            <a:ext cx="16440562"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a:rPr>
              <a:t>The plan for the restoration of the original building involves the “Arc and Crown” method, which highlights and protects the existing historic structure alongside a new construction.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txBody>
            <a:bodyPr/>
            <a:lstStyle/>
            <a:p>
              <a:endParaRPr lang="en-US"/>
            </a:p>
          </p:txBody>
        </p:sp>
      </p:grpSp>
      <p:grpSp>
        <p:nvGrpSpPr>
          <p:cNvPr id="4" name="Group 4"/>
          <p:cNvGrpSpPr/>
          <p:nvPr/>
        </p:nvGrpSpPr>
        <p:grpSpPr>
          <a:xfrm>
            <a:off x="486326" y="3031423"/>
            <a:ext cx="8041513" cy="3367600"/>
            <a:chOff x="0" y="0"/>
            <a:chExt cx="4308656" cy="1804366"/>
          </a:xfrm>
        </p:grpSpPr>
        <p:sp>
          <p:nvSpPr>
            <p:cNvPr id="5" name="Freeform 5"/>
            <p:cNvSpPr/>
            <p:nvPr/>
          </p:nvSpPr>
          <p:spPr>
            <a:xfrm>
              <a:off x="0" y="0"/>
              <a:ext cx="4308656" cy="1804366"/>
            </a:xfrm>
            <a:custGeom>
              <a:avLst/>
              <a:gdLst/>
              <a:ahLst/>
              <a:cxnLst/>
              <a:rect l="l" t="t" r="r" b="b"/>
              <a:pathLst>
                <a:path w="4308656" h="1804366">
                  <a:moveTo>
                    <a:pt x="0" y="0"/>
                  </a:moveTo>
                  <a:lnTo>
                    <a:pt x="4308656" y="0"/>
                  </a:lnTo>
                  <a:lnTo>
                    <a:pt x="4308656" y="1804366"/>
                  </a:lnTo>
                  <a:lnTo>
                    <a:pt x="0" y="1804366"/>
                  </a:lnTo>
                  <a:close/>
                </a:path>
              </a:pathLst>
            </a:custGeom>
            <a:solidFill>
              <a:srgbClr val="48185D"/>
            </a:solidFill>
          </p:spPr>
          <p:txBody>
            <a:bodyPr/>
            <a:lstStyle/>
            <a:p>
              <a:endParaRPr lang="en-US"/>
            </a:p>
          </p:txBody>
        </p:sp>
      </p:grpSp>
      <p:grpSp>
        <p:nvGrpSpPr>
          <p:cNvPr id="6" name="Group 6"/>
          <p:cNvGrpSpPr/>
          <p:nvPr/>
        </p:nvGrpSpPr>
        <p:grpSpPr>
          <a:xfrm>
            <a:off x="9742286" y="3024379"/>
            <a:ext cx="7992046" cy="3374644"/>
            <a:chOff x="0" y="0"/>
            <a:chExt cx="4282152" cy="1808140"/>
          </a:xfrm>
        </p:grpSpPr>
        <p:sp>
          <p:nvSpPr>
            <p:cNvPr id="7" name="Freeform 7"/>
            <p:cNvSpPr/>
            <p:nvPr/>
          </p:nvSpPr>
          <p:spPr>
            <a:xfrm>
              <a:off x="0" y="0"/>
              <a:ext cx="4282152" cy="1808140"/>
            </a:xfrm>
            <a:custGeom>
              <a:avLst/>
              <a:gdLst/>
              <a:ahLst/>
              <a:cxnLst/>
              <a:rect l="l" t="t" r="r" b="b"/>
              <a:pathLst>
                <a:path w="4282152" h="1808140">
                  <a:moveTo>
                    <a:pt x="0" y="0"/>
                  </a:moveTo>
                  <a:lnTo>
                    <a:pt x="4282152" y="0"/>
                  </a:lnTo>
                  <a:lnTo>
                    <a:pt x="4282152" y="1808140"/>
                  </a:lnTo>
                  <a:lnTo>
                    <a:pt x="0" y="1808140"/>
                  </a:lnTo>
                  <a:close/>
                </a:path>
              </a:pathLst>
            </a:custGeom>
            <a:solidFill>
              <a:srgbClr val="48185D"/>
            </a:solidFill>
          </p:spPr>
          <p:txBody>
            <a:bodyPr/>
            <a:lstStyle/>
            <a:p>
              <a:endParaRPr lang="en-US"/>
            </a:p>
          </p:txBody>
        </p:sp>
      </p:grpSp>
      <p:pic>
        <p:nvPicPr>
          <p:cNvPr id="8" name="Picture 8"/>
          <p:cNvPicPr>
            <a:picLocks noChangeAspect="1"/>
          </p:cNvPicPr>
          <p:nvPr/>
        </p:nvPicPr>
        <p:blipFill>
          <a:blip r:embed="rId2"/>
          <a:srcRect/>
          <a:stretch>
            <a:fillRect/>
          </a:stretch>
        </p:blipFill>
        <p:spPr>
          <a:xfrm>
            <a:off x="9477216" y="3370719"/>
            <a:ext cx="7992046" cy="3374644"/>
          </a:xfrm>
          <a:prstGeom prst="rect">
            <a:avLst/>
          </a:prstGeom>
        </p:spPr>
      </p:pic>
      <p:pic>
        <p:nvPicPr>
          <p:cNvPr id="9" name="Picture 9"/>
          <p:cNvPicPr>
            <a:picLocks noChangeAspect="1"/>
          </p:cNvPicPr>
          <p:nvPr/>
        </p:nvPicPr>
        <p:blipFill>
          <a:blip r:embed="rId3"/>
          <a:srcRect l="8730" b="6641"/>
          <a:stretch>
            <a:fillRect/>
          </a:stretch>
        </p:blipFill>
        <p:spPr>
          <a:xfrm>
            <a:off x="821856" y="3370719"/>
            <a:ext cx="8041513" cy="3357400"/>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New Sanctuary Design</a:t>
            </a:r>
          </a:p>
        </p:txBody>
      </p:sp>
      <p:sp>
        <p:nvSpPr>
          <p:cNvPr id="11" name="TextBox 11"/>
          <p:cNvSpPr txBox="1"/>
          <p:nvPr/>
        </p:nvSpPr>
        <p:spPr>
          <a:xfrm>
            <a:off x="486326" y="7372805"/>
            <a:ext cx="17248007"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a:rPr>
              <a:t>The new sanctuary behind the original church will provide a light-filled worship space that nearly doubles the current seating capacity. This will provide more opportunities for ministry and fellowship activities.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1222</Words>
  <Application>Microsoft Office PowerPoint</Application>
  <PresentationFormat>Custom</PresentationFormat>
  <Paragraphs>43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EB Garamond Medium</vt:lpstr>
      <vt:lpstr>EB Garamond Medium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scotland ame presentation</dc:title>
  <cp:lastModifiedBy>Francisca Moraga Lopez</cp:lastModifiedBy>
  <cp:revision>2</cp:revision>
  <dcterms:created xsi:type="dcterms:W3CDTF">2006-08-16T00:00:00Z</dcterms:created>
  <dcterms:modified xsi:type="dcterms:W3CDTF">2025-01-15T15:55:25Z</dcterms:modified>
  <dc:identifier>DAFFjU9gofs</dc:identifier>
</cp:coreProperties>
</file>